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9144000" cy="5143500"/>
  <p:notesSz cx="6858000" cy="9144000"/>
  <p:embeddedFontLst>
    <p:embeddedFont>
      <p:font typeface="Amatic SC" panose="00000500000000000000"/>
      <p:regular r:id="rId29"/>
    </p:embeddedFont>
    <p:embeddedFont>
      <p:font typeface="Source Code Pro" panose="020B0309030403020204"/>
      <p:regular r:id="rId30"/>
    </p:embeddedFont>
    <p:embeddedFont>
      <p:font typeface="Roboto Serif"/>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6.fntdata"/><Relationship Id="rId33" Type="http://schemas.openxmlformats.org/officeDocument/2006/relationships/font" Target="fonts/font5.fntdata"/><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 name="Shape 52"/>
        <p:cNvGrpSpPr/>
        <p:nvPr/>
      </p:nvGrpSpPr>
      <p:grpSpPr>
        <a:xfrm>
          <a:off x="0" y="0"/>
          <a:ext cx="0" cy="0"/>
          <a:chOff x="0" y="0"/>
          <a:chExt cx="0" cy="0"/>
        </a:xfrm>
      </p:grpSpPr>
      <p:sp>
        <p:nvSpPr>
          <p:cNvPr id="53" name="Google Shape;53;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31b458f1847_0_30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1b458f1847_0_30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 name="Shape 114"/>
        <p:cNvGrpSpPr/>
        <p:nvPr/>
      </p:nvGrpSpPr>
      <p:grpSpPr>
        <a:xfrm>
          <a:off x="0" y="0"/>
          <a:ext cx="0" cy="0"/>
          <a:chOff x="0" y="0"/>
          <a:chExt cx="0" cy="0"/>
        </a:xfrm>
      </p:grpSpPr>
      <p:sp>
        <p:nvSpPr>
          <p:cNvPr id="115" name="Google Shape;115;g31b458f1847_0_30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31b458f1847_0_30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1" name="Shape 121"/>
        <p:cNvGrpSpPr/>
        <p:nvPr/>
      </p:nvGrpSpPr>
      <p:grpSpPr>
        <a:xfrm>
          <a:off x="0" y="0"/>
          <a:ext cx="0" cy="0"/>
          <a:chOff x="0" y="0"/>
          <a:chExt cx="0" cy="0"/>
        </a:xfrm>
      </p:grpSpPr>
      <p:sp>
        <p:nvSpPr>
          <p:cNvPr id="122" name="Google Shape;122;g31b458f1847_0_3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31b458f1847_0_3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9" name="Shape 129"/>
        <p:cNvGrpSpPr/>
        <p:nvPr/>
      </p:nvGrpSpPr>
      <p:grpSpPr>
        <a:xfrm>
          <a:off x="0" y="0"/>
          <a:ext cx="0" cy="0"/>
          <a:chOff x="0" y="0"/>
          <a:chExt cx="0" cy="0"/>
        </a:xfrm>
      </p:grpSpPr>
      <p:sp>
        <p:nvSpPr>
          <p:cNvPr id="130" name="Google Shape;130;g31b458f1847_0_3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1b458f1847_0_3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5" name="Shape 135"/>
        <p:cNvGrpSpPr/>
        <p:nvPr/>
      </p:nvGrpSpPr>
      <p:grpSpPr>
        <a:xfrm>
          <a:off x="0" y="0"/>
          <a:ext cx="0" cy="0"/>
          <a:chOff x="0" y="0"/>
          <a:chExt cx="0" cy="0"/>
        </a:xfrm>
      </p:grpSpPr>
      <p:sp>
        <p:nvSpPr>
          <p:cNvPr id="136" name="Google Shape;136;g31b458f1847_0_3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1b458f1847_0_3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41"/>
        <p:cNvGrpSpPr/>
        <p:nvPr/>
      </p:nvGrpSpPr>
      <p:grpSpPr>
        <a:xfrm>
          <a:off x="0" y="0"/>
          <a:ext cx="0" cy="0"/>
          <a:chOff x="0" y="0"/>
          <a:chExt cx="0" cy="0"/>
        </a:xfrm>
      </p:grpSpPr>
      <p:sp>
        <p:nvSpPr>
          <p:cNvPr id="142" name="Google Shape;142;g31b458f1847_0_3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1b458f1847_0_3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7" name="Shape 147"/>
        <p:cNvGrpSpPr/>
        <p:nvPr/>
      </p:nvGrpSpPr>
      <p:grpSpPr>
        <a:xfrm>
          <a:off x="0" y="0"/>
          <a:ext cx="0" cy="0"/>
          <a:chOff x="0" y="0"/>
          <a:chExt cx="0" cy="0"/>
        </a:xfrm>
      </p:grpSpPr>
      <p:sp>
        <p:nvSpPr>
          <p:cNvPr id="148" name="Google Shape;148;g31b458f1847_0_33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1b458f1847_0_33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3" name="Shape 153"/>
        <p:cNvGrpSpPr/>
        <p:nvPr/>
      </p:nvGrpSpPr>
      <p:grpSpPr>
        <a:xfrm>
          <a:off x="0" y="0"/>
          <a:ext cx="0" cy="0"/>
          <a:chOff x="0" y="0"/>
          <a:chExt cx="0" cy="0"/>
        </a:xfrm>
      </p:grpSpPr>
      <p:sp>
        <p:nvSpPr>
          <p:cNvPr id="154" name="Google Shape;154;g31b458f1847_0_3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31b458f1847_0_3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9" name="Shape 159"/>
        <p:cNvGrpSpPr/>
        <p:nvPr/>
      </p:nvGrpSpPr>
      <p:grpSpPr>
        <a:xfrm>
          <a:off x="0" y="0"/>
          <a:ext cx="0" cy="0"/>
          <a:chOff x="0" y="0"/>
          <a:chExt cx="0" cy="0"/>
        </a:xfrm>
      </p:grpSpPr>
      <p:sp>
        <p:nvSpPr>
          <p:cNvPr id="160" name="Google Shape;160;g31b458f1847_0_3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31b458f1847_0_3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5" name="Shape 165"/>
        <p:cNvGrpSpPr/>
        <p:nvPr/>
      </p:nvGrpSpPr>
      <p:grpSpPr>
        <a:xfrm>
          <a:off x="0" y="0"/>
          <a:ext cx="0" cy="0"/>
          <a:chOff x="0" y="0"/>
          <a:chExt cx="0" cy="0"/>
        </a:xfrm>
      </p:grpSpPr>
      <p:sp>
        <p:nvSpPr>
          <p:cNvPr id="166" name="Google Shape;166;g31b458f1847_0_3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1b458f1847_0_3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59"/>
        <p:cNvGrpSpPr/>
        <p:nvPr/>
      </p:nvGrpSpPr>
      <p:grpSpPr>
        <a:xfrm>
          <a:off x="0" y="0"/>
          <a:ext cx="0" cy="0"/>
          <a:chOff x="0" y="0"/>
          <a:chExt cx="0" cy="0"/>
        </a:xfrm>
      </p:grpSpPr>
      <p:sp>
        <p:nvSpPr>
          <p:cNvPr id="60" name="Google Shape;60;g31b458f1847_0_2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1b458f1847_0_2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1" name="Shape 171"/>
        <p:cNvGrpSpPr/>
        <p:nvPr/>
      </p:nvGrpSpPr>
      <p:grpSpPr>
        <a:xfrm>
          <a:off x="0" y="0"/>
          <a:ext cx="0" cy="0"/>
          <a:chOff x="0" y="0"/>
          <a:chExt cx="0" cy="0"/>
        </a:xfrm>
      </p:grpSpPr>
      <p:sp>
        <p:nvSpPr>
          <p:cNvPr id="172" name="Google Shape;172;g31b458f1847_0_3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1b458f1847_0_3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7" name="Shape 177"/>
        <p:cNvGrpSpPr/>
        <p:nvPr/>
      </p:nvGrpSpPr>
      <p:grpSpPr>
        <a:xfrm>
          <a:off x="0" y="0"/>
          <a:ext cx="0" cy="0"/>
          <a:chOff x="0" y="0"/>
          <a:chExt cx="0" cy="0"/>
        </a:xfrm>
      </p:grpSpPr>
      <p:sp>
        <p:nvSpPr>
          <p:cNvPr id="178" name="Google Shape;178;g31b458f1847_0_3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1b458f1847_0_3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3" name="Shape 183"/>
        <p:cNvGrpSpPr/>
        <p:nvPr/>
      </p:nvGrpSpPr>
      <p:grpSpPr>
        <a:xfrm>
          <a:off x="0" y="0"/>
          <a:ext cx="0" cy="0"/>
          <a:chOff x="0" y="0"/>
          <a:chExt cx="0" cy="0"/>
        </a:xfrm>
      </p:grpSpPr>
      <p:sp>
        <p:nvSpPr>
          <p:cNvPr id="184" name="Google Shape;184;g31b458f1847_0_38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31b458f1847_0_38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 name="Shape 65"/>
        <p:cNvGrpSpPr/>
        <p:nvPr/>
      </p:nvGrpSpPr>
      <p:grpSpPr>
        <a:xfrm>
          <a:off x="0" y="0"/>
          <a:ext cx="0" cy="0"/>
          <a:chOff x="0" y="0"/>
          <a:chExt cx="0" cy="0"/>
        </a:xfrm>
      </p:grpSpPr>
      <p:sp>
        <p:nvSpPr>
          <p:cNvPr id="66" name="Google Shape;66;g31b458f1847_0_26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1b458f1847_0_26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 name="Shape 70"/>
        <p:cNvGrpSpPr/>
        <p:nvPr/>
      </p:nvGrpSpPr>
      <p:grpSpPr>
        <a:xfrm>
          <a:off x="0" y="0"/>
          <a:ext cx="0" cy="0"/>
          <a:chOff x="0" y="0"/>
          <a:chExt cx="0" cy="0"/>
        </a:xfrm>
      </p:grpSpPr>
      <p:sp>
        <p:nvSpPr>
          <p:cNvPr id="71" name="Google Shape;71;g31b458f1847_0_27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1b458f1847_0_2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31b458f1847_0_27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1b458f1847_0_27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0" name="Shape 80"/>
        <p:cNvGrpSpPr/>
        <p:nvPr/>
      </p:nvGrpSpPr>
      <p:grpSpPr>
        <a:xfrm>
          <a:off x="0" y="0"/>
          <a:ext cx="0" cy="0"/>
          <a:chOff x="0" y="0"/>
          <a:chExt cx="0" cy="0"/>
        </a:xfrm>
      </p:grpSpPr>
      <p:sp>
        <p:nvSpPr>
          <p:cNvPr id="81" name="Google Shape;81;g31b458f1847_0_2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1b458f1847_0_2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86"/>
        <p:cNvGrpSpPr/>
        <p:nvPr/>
      </p:nvGrpSpPr>
      <p:grpSpPr>
        <a:xfrm>
          <a:off x="0" y="0"/>
          <a:ext cx="0" cy="0"/>
          <a:chOff x="0" y="0"/>
          <a:chExt cx="0" cy="0"/>
        </a:xfrm>
      </p:grpSpPr>
      <p:sp>
        <p:nvSpPr>
          <p:cNvPr id="87" name="Google Shape;87;g31b458f1847_0_28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1b458f1847_0_2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 name="Shape 93"/>
        <p:cNvGrpSpPr/>
        <p:nvPr/>
      </p:nvGrpSpPr>
      <p:grpSpPr>
        <a:xfrm>
          <a:off x="0" y="0"/>
          <a:ext cx="0" cy="0"/>
          <a:chOff x="0" y="0"/>
          <a:chExt cx="0" cy="0"/>
        </a:xfrm>
      </p:grpSpPr>
      <p:sp>
        <p:nvSpPr>
          <p:cNvPr id="94" name="Google Shape;94;g31b458f1847_0_2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1b458f1847_0_2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0" name="Shape 100"/>
        <p:cNvGrpSpPr/>
        <p:nvPr/>
      </p:nvGrpSpPr>
      <p:grpSpPr>
        <a:xfrm>
          <a:off x="0" y="0"/>
          <a:ext cx="0" cy="0"/>
          <a:chOff x="0" y="0"/>
          <a:chExt cx="0" cy="0"/>
        </a:xfrm>
      </p:grpSpPr>
      <p:sp>
        <p:nvSpPr>
          <p:cNvPr id="101" name="Google Shape;101;g31b458f1847_0_29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1b458f1847_0_29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1"/>
        </a:solidFill>
        <a:effectLst/>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txBox="1"/>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p:txBody>
      </p:sp>
      <p:sp>
        <p:nvSpPr>
          <p:cNvPr id="13" name="Google Shape;13;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6" name="Shape 46"/>
        <p:cNvGrpSpPr/>
        <p:nvPr/>
      </p:nvGrpSpPr>
      <p:grpSpPr>
        <a:xfrm>
          <a:off x="0" y="0"/>
          <a:ext cx="0" cy="0"/>
          <a:chOff x="0" y="0"/>
          <a:chExt cx="0" cy="0"/>
        </a:xfrm>
      </p:grpSpPr>
      <p:sp>
        <p:nvSpPr>
          <p:cNvPr id="47" name="Google Shape;47;p11"/>
          <p:cNvSpPr txBox="1"/>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0" name="Shape 50"/>
        <p:cNvGrpSpPr/>
        <p:nvPr/>
      </p:nvGrpSpPr>
      <p:grpSpPr>
        <a:xfrm>
          <a:off x="0" y="0"/>
          <a:ext cx="0" cy="0"/>
          <a:chOff x="0" y="0"/>
          <a:chExt cx="0" cy="0"/>
        </a:xfrm>
      </p:grpSpPr>
      <p:sp>
        <p:nvSpPr>
          <p:cNvPr id="51" name="Google Shape;51;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20" name="Google Shape;20;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5" name="Google Shape;25;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2" name="Google Shape;32;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3" name="Shape 43"/>
        <p:cNvGrpSpPr/>
        <p:nvPr/>
      </p:nvGrpSpPr>
      <p:grpSpPr>
        <a:xfrm>
          <a:off x="0" y="0"/>
          <a:ext cx="0" cy="0"/>
          <a:chOff x="0" y="0"/>
          <a:chExt cx="0" cy="0"/>
        </a:xfrm>
      </p:grpSpPr>
      <p:sp>
        <p:nvSpPr>
          <p:cNvPr id="44" name="Google Shape;44;p10"/>
          <p:cNvSpPr txBox="1"/>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panose="00000500000000000000"/>
              <a:buNone/>
              <a:defRPr sz="2400" b="1">
                <a:solidFill>
                  <a:schemeClr val="accent1"/>
                </a:solidFill>
                <a:latin typeface="Amatic SC" panose="00000500000000000000"/>
                <a:ea typeface="Amatic SC" panose="00000500000000000000"/>
                <a:cs typeface="Amatic SC" panose="00000500000000000000"/>
                <a:sym typeface="Amatic SC" panose="00000500000000000000"/>
              </a:defRPr>
            </a:lvl1pPr>
          </a:lstStyle>
          <a:p/>
        </p:txBody>
      </p:sp>
      <p:sp>
        <p:nvSpPr>
          <p:cNvPr id="45" name="Google Shape;45;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1pPr>
            <a:lvl2pPr lvl="1">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2pPr>
            <a:lvl3pPr lvl="2">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3pPr>
            <a:lvl4pPr lvl="3">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4pPr>
            <a:lvl5pPr lvl="4">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5pPr>
            <a:lvl6pPr lvl="5">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6pPr>
            <a:lvl7pPr lvl="6">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7pPr>
            <a:lvl8pPr lvl="7">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8pPr>
            <a:lvl9pPr lvl="8">
              <a:spcBef>
                <a:spcPts val="0"/>
              </a:spcBef>
              <a:spcAft>
                <a:spcPts val="0"/>
              </a:spcAft>
              <a:buClr>
                <a:schemeClr val="accent1"/>
              </a:buClr>
              <a:buSzPts val="4200"/>
              <a:buFont typeface="Amatic SC" panose="00000500000000000000"/>
              <a:buNone/>
              <a:defRPr sz="4200" b="1">
                <a:solidFill>
                  <a:schemeClr val="accent1"/>
                </a:solidFill>
                <a:latin typeface="Amatic SC" panose="00000500000000000000"/>
                <a:ea typeface="Amatic SC" panose="00000500000000000000"/>
                <a:cs typeface="Amatic SC" panose="00000500000000000000"/>
                <a:sym typeface="Amatic SC" panose="00000500000000000000"/>
              </a:defRPr>
            </a:lvl9pPr>
          </a:lstStyle>
          <a:p/>
        </p:txBody>
      </p:sp>
      <p:sp>
        <p:nvSpPr>
          <p:cNvPr id="7" name="Google Shape;7;p1"/>
          <p:cNvSpPr txBox="1"/>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panose="020B0309030403020204"/>
              <a:buChar char="●"/>
              <a:defRPr sz="1800">
                <a:solidFill>
                  <a:schemeClr val="dk2"/>
                </a:solidFill>
                <a:latin typeface="Source Code Pro" panose="020B0309030403020204"/>
                <a:ea typeface="Source Code Pro" panose="020B0309030403020204"/>
                <a:cs typeface="Source Code Pro" panose="020B0309030403020204"/>
                <a:sym typeface="Source Code Pro" panose="020B0309030403020204"/>
              </a:defRPr>
            </a:lvl1pPr>
            <a:lvl2pPr marL="914400" lvl="1"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2pPr>
            <a:lvl3pPr marL="1371600" lvl="2"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3pPr>
            <a:lvl4pPr marL="1828800" lvl="3"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4pPr>
            <a:lvl5pPr marL="2286000" lvl="4"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5pPr>
            <a:lvl6pPr marL="2743200" lvl="5"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6pPr>
            <a:lvl7pPr marL="3200400" lvl="6"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7pPr>
            <a:lvl8pPr marL="3657600" lvl="7"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8pPr>
            <a:lvl9pPr marL="4114800" lvl="8" indent="-317500">
              <a:lnSpc>
                <a:spcPct val="115000"/>
              </a:lnSpc>
              <a:spcBef>
                <a:spcPts val="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1pPr>
            <a:lvl2pPr lvl="1"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2pPr>
            <a:lvl3pPr lvl="2"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3pPr>
            <a:lvl4pPr lvl="3"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4pPr>
            <a:lvl5pPr lvl="4"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5pPr>
            <a:lvl6pPr lvl="5"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6pPr>
            <a:lvl7pPr lvl="6"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7pPr>
            <a:lvl8pPr lvl="7"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8pPr>
            <a:lvl9pPr lvl="8" algn="r">
              <a:buNone/>
              <a:defRPr sz="1000">
                <a:solidFill>
                  <a:schemeClr val="accent1"/>
                </a:solidFill>
                <a:latin typeface="Source Code Pro" panose="020B0309030403020204"/>
                <a:ea typeface="Source Code Pro" panose="020B0309030403020204"/>
                <a:cs typeface="Source Code Pro" panose="020B0309030403020204"/>
                <a:sym typeface="Source Code Pro" panose="020B0309030403020204"/>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3.xml"/><Relationship Id="rId2" Type="http://schemas.openxmlformats.org/officeDocument/2006/relationships/image" Target="../media/image7.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Online Car sale </a:t>
            </a:r>
            <a:endParaRPr lang="en-GB"/>
          </a:p>
        </p:txBody>
      </p:sp>
      <p:sp>
        <p:nvSpPr>
          <p:cNvPr id="57" name="Google Shape;57;p13"/>
          <p:cNvSpPr txBox="1"/>
          <p:nvPr/>
        </p:nvSpPr>
        <p:spPr>
          <a:xfrm>
            <a:off x="1227000" y="392150"/>
            <a:ext cx="7006800" cy="172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t>INTRODUCTION TO CLOUD COMPUTING</a:t>
            </a:r>
            <a:endParaRPr sz="2400"/>
          </a:p>
          <a:p>
            <a:pPr marL="0" lvl="0" indent="0" algn="ctr" rtl="0">
              <a:spcBef>
                <a:spcPts val="0"/>
              </a:spcBef>
              <a:spcAft>
                <a:spcPts val="0"/>
              </a:spcAft>
              <a:buNone/>
            </a:pPr>
            <a:r>
              <a:rPr lang="en-GB" sz="2600"/>
              <a:t>12784 Generative AI</a:t>
            </a:r>
            <a:endParaRPr sz="2600"/>
          </a:p>
          <a:p>
            <a:pPr marL="0" lvl="0" indent="0" algn="ctr" rtl="0">
              <a:lnSpc>
                <a:spcPct val="150000"/>
              </a:lnSpc>
              <a:spcBef>
                <a:spcPts val="0"/>
              </a:spcBef>
              <a:spcAft>
                <a:spcPts val="0"/>
              </a:spcAft>
              <a:buNone/>
            </a:pPr>
            <a:endParaRPr sz="950" b="1">
              <a:solidFill>
                <a:srgbClr val="333333"/>
              </a:solidFill>
              <a:highlight>
                <a:srgbClr val="F8F8F8"/>
              </a:highlight>
            </a:endParaRPr>
          </a:p>
          <a:p>
            <a:pPr marL="0" lvl="0" indent="0" algn="ctr" rtl="0">
              <a:lnSpc>
                <a:spcPct val="150000"/>
              </a:lnSpc>
              <a:spcBef>
                <a:spcPts val="700"/>
              </a:spcBef>
              <a:spcAft>
                <a:spcPts val="0"/>
              </a:spcAft>
              <a:buNone/>
            </a:pPr>
            <a:endParaRPr sz="950">
              <a:solidFill>
                <a:srgbClr val="555555"/>
              </a:solidFill>
              <a:highlight>
                <a:srgbClr val="F8F8F8"/>
              </a:highlight>
            </a:endParaRPr>
          </a:p>
          <a:p>
            <a:pPr marL="457200" lvl="0" indent="0" algn="l" rtl="0">
              <a:lnSpc>
                <a:spcPct val="174000"/>
              </a:lnSpc>
              <a:spcBef>
                <a:spcPts val="200"/>
              </a:spcBef>
              <a:spcAft>
                <a:spcPts val="0"/>
              </a:spcAft>
              <a:buNone/>
            </a:pPr>
          </a:p>
        </p:txBody>
      </p:sp>
      <p:sp>
        <p:nvSpPr>
          <p:cNvPr id="58" name="Google Shape;58;p13"/>
          <p:cNvSpPr txBox="1"/>
          <p:nvPr/>
        </p:nvSpPr>
        <p:spPr>
          <a:xfrm>
            <a:off x="311785" y="2571750"/>
            <a:ext cx="4478655" cy="229235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700"/>
              </a:spcBef>
              <a:spcAft>
                <a:spcPts val="0"/>
              </a:spcAft>
              <a:buNone/>
            </a:pPr>
            <a:endParaRPr>
              <a:solidFill>
                <a:srgbClr val="555555"/>
              </a:solidFill>
            </a:endParaRPr>
          </a:p>
          <a:p>
            <a:pPr marL="0" lvl="0" indent="0" algn="l" rtl="0">
              <a:lnSpc>
                <a:spcPct val="174000"/>
              </a:lnSpc>
              <a:spcBef>
                <a:spcPts val="700"/>
              </a:spcBef>
              <a:spcAft>
                <a:spcPts val="0"/>
              </a:spcAft>
              <a:buNone/>
            </a:pPr>
            <a:r>
              <a:rPr lang="en-GB">
                <a:solidFill>
                  <a:srgbClr val="555555"/>
                </a:solidFill>
              </a:rPr>
              <a:t>Group Members</a:t>
            </a:r>
            <a:endParaRPr lang="en-GB">
              <a:solidFill>
                <a:srgbClr val="555555"/>
              </a:solidFill>
            </a:endParaRPr>
          </a:p>
          <a:p>
            <a:pPr marL="0" lvl="0" indent="457200" algn="l" rtl="0">
              <a:lnSpc>
                <a:spcPct val="174000"/>
              </a:lnSpc>
              <a:spcBef>
                <a:spcPts val="700"/>
              </a:spcBef>
              <a:spcAft>
                <a:spcPts val="0"/>
              </a:spcAft>
              <a:buNone/>
            </a:pPr>
            <a:r>
              <a:rPr lang="en-GB" b="1">
                <a:solidFill>
                  <a:srgbClr val="444444"/>
                </a:solidFill>
              </a:rPr>
              <a:t>Komal Kumar Penti (700753835)</a:t>
            </a:r>
            <a:endParaRPr b="1">
              <a:solidFill>
                <a:srgbClr val="444444"/>
              </a:solidFill>
            </a:endParaRPr>
          </a:p>
          <a:p>
            <a:pPr marL="457200" lvl="0" indent="0" algn="l" rtl="0">
              <a:lnSpc>
                <a:spcPct val="174000"/>
              </a:lnSpc>
              <a:spcBef>
                <a:spcPts val="0"/>
              </a:spcBef>
              <a:spcAft>
                <a:spcPts val="0"/>
              </a:spcAft>
              <a:buNone/>
            </a:pPr>
            <a:r>
              <a:rPr lang="en-GB" b="1">
                <a:solidFill>
                  <a:srgbClr val="444444"/>
                </a:solidFill>
              </a:rPr>
              <a:t>Rohan Akshintla</a:t>
            </a:r>
            <a:endParaRPr b="1">
              <a:solidFill>
                <a:srgbClr val="444444"/>
              </a:solidFill>
            </a:endParaRPr>
          </a:p>
          <a:p>
            <a:pPr marL="457200" lvl="0" indent="0" algn="l" rtl="0">
              <a:lnSpc>
                <a:spcPct val="174000"/>
              </a:lnSpc>
              <a:spcBef>
                <a:spcPts val="0"/>
              </a:spcBef>
              <a:spcAft>
                <a:spcPts val="0"/>
              </a:spcAft>
              <a:buNone/>
            </a:pPr>
            <a:r>
              <a:rPr lang="en-GB" b="1">
                <a:solidFill>
                  <a:srgbClr val="444444"/>
                </a:solidFill>
              </a:rPr>
              <a:t>Sai Vardhan Reddy Gummadisani</a:t>
            </a:r>
            <a:endParaRPr b="1">
              <a:solidFill>
                <a:srgbClr val="444444"/>
              </a:solidFill>
            </a:endParaRPr>
          </a:p>
          <a:p>
            <a:pPr marL="457200" lvl="0" indent="0" algn="l" rtl="0">
              <a:lnSpc>
                <a:spcPct val="174000"/>
              </a:lnSpc>
              <a:spcBef>
                <a:spcPts val="0"/>
              </a:spcBef>
              <a:spcAft>
                <a:spcPts val="0"/>
              </a:spcAft>
              <a:buNone/>
            </a:pPr>
            <a:r>
              <a:rPr lang="en-GB" b="1">
                <a:solidFill>
                  <a:srgbClr val="444444"/>
                </a:solidFill>
              </a:rPr>
              <a:t>Bharath Kumar Somarathi</a:t>
            </a:r>
            <a:endParaRPr lang="en-GB" b="1">
              <a:solidFill>
                <a:srgbClr val="44444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1800"/>
              </a:spcBef>
              <a:spcAft>
                <a:spcPts val="60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4. SES(Simple Email Service):</a:t>
            </a:r>
            <a:endPar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12" name="Google Shape;112;p22"/>
          <p:cNvSpPr txBox="1"/>
          <p:nvPr>
            <p:ph type="body" idx="1"/>
          </p:nvPr>
        </p:nvSpPr>
        <p:spPr>
          <a:xfrm>
            <a:off x="311700" y="819925"/>
            <a:ext cx="8520600" cy="37491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300">
                <a:solidFill>
                  <a:srgbClr val="000000"/>
                </a:solidFill>
                <a:latin typeface="Times New Roman" panose="02020603050405020304"/>
                <a:ea typeface="Times New Roman" panose="02020603050405020304"/>
                <a:cs typeface="Times New Roman" panose="02020603050405020304"/>
                <a:sym typeface="Times New Roman" panose="02020603050405020304"/>
              </a:rPr>
              <a:t>In Aws users must first register for an AWS account in order to access SES. After registering individuals can use SES to create authenticated identities, which enables email sending and receiving. Users may easily create and maintain email addresses with SES`s dependable and scalable email communication management platform. Websites can use SES to integrate a contact verification process, guaranteeing safe and approved access to email features. SES can perform various tasks based on the user requirements.</a:t>
            </a:r>
            <a:endParaRPr sz="13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0" algn="just" rtl="0">
              <a:lnSpc>
                <a:spcPct val="150000"/>
              </a:lnSpc>
              <a:spcBef>
                <a:spcPts val="0"/>
              </a:spcBef>
              <a:spcAft>
                <a:spcPts val="0"/>
              </a:spcAft>
              <a:buNone/>
            </a:pPr>
            <a:endParaRPr sz="17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1200"/>
              </a:spcAft>
              <a:buNone/>
            </a:pPr>
            <a:endParaRPr sz="1900"/>
          </a:p>
        </p:txBody>
      </p:sp>
      <p:pic>
        <p:nvPicPr>
          <p:cNvPr id="113" name="Google Shape;113;p22"/>
          <p:cNvPicPr preferRelativeResize="0"/>
          <p:nvPr/>
        </p:nvPicPr>
        <p:blipFill>
          <a:blip r:embed="rId1"/>
          <a:stretch>
            <a:fillRect/>
          </a:stretch>
        </p:blipFill>
        <p:spPr>
          <a:xfrm>
            <a:off x="1294200" y="2571750"/>
            <a:ext cx="5943600" cy="2171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1800"/>
              </a:spcBef>
              <a:spcAft>
                <a:spcPts val="60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5. S3 (Simple Storage Service)</a:t>
            </a:r>
            <a:endPar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19" name="Google Shape;119;p23"/>
          <p:cNvSpPr txBox="1"/>
          <p:nvPr>
            <p:ph type="body" idx="1"/>
          </p:nvPr>
        </p:nvSpPr>
        <p:spPr>
          <a:xfrm>
            <a:off x="311700" y="841675"/>
            <a:ext cx="8520600" cy="37380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300">
                <a:solidFill>
                  <a:srgbClr val="000000"/>
                </a:solidFill>
                <a:latin typeface="Times New Roman" panose="02020603050405020304"/>
                <a:ea typeface="Times New Roman" panose="02020603050405020304"/>
                <a:cs typeface="Times New Roman" panose="02020603050405020304"/>
                <a:sym typeface="Times New Roman" panose="02020603050405020304"/>
              </a:rPr>
              <a:t>Aws S3 bucket is a Simple Storage Service, users can safely upload a variety of file types, including documents and images to the Amazon S3 bucket after it has been created. The bucket facilitates easy access to and management of uploaded files by acting as a central repository inside an amazon region.In amazon AWS contains the multiple reasons to provide the services to users. Furthermore, users can manage who has access to view, download and alter the stored files by configuring permissions and access controls.</a:t>
            </a:r>
            <a:endParaRPr sz="1900"/>
          </a:p>
        </p:txBody>
      </p:sp>
      <p:pic>
        <p:nvPicPr>
          <p:cNvPr id="120" name="Google Shape;120;p23"/>
          <p:cNvPicPr preferRelativeResize="0"/>
          <p:nvPr/>
        </p:nvPicPr>
        <p:blipFill>
          <a:blip r:embed="rId1"/>
          <a:stretch>
            <a:fillRect/>
          </a:stretch>
        </p:blipFill>
        <p:spPr>
          <a:xfrm>
            <a:off x="1932888" y="2336275"/>
            <a:ext cx="5560976" cy="2807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1800"/>
              </a:spcBef>
              <a:spcAft>
                <a:spcPts val="60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6.  	IAM User:</a:t>
            </a:r>
            <a:endPar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26" name="Google Shape;126;p24"/>
          <p:cNvSpPr txBox="1"/>
          <p:nvPr>
            <p:ph type="body" idx="1"/>
          </p:nvPr>
        </p:nvSpPr>
        <p:spPr>
          <a:xfrm>
            <a:off x="311700" y="591550"/>
            <a:ext cx="8520600" cy="39774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400">
                <a:solidFill>
                  <a:srgbClr val="000000"/>
                </a:solidFill>
                <a:latin typeface="Times New Roman" panose="02020603050405020304"/>
                <a:ea typeface="Times New Roman" panose="02020603050405020304"/>
                <a:cs typeface="Times New Roman" panose="02020603050405020304"/>
                <a:sym typeface="Times New Roman" panose="02020603050405020304"/>
              </a:rPr>
              <a:t> In Aws when the aws users are trying to access AWS service, AWS identity and Access Management(IAM) act as the gatekeeper. Access keys and secret access keys are provided to these IAM users, enabling secure authentication for S3 and SES interaction with AWS services. Iam User accounts, which are configured with particular permissions and policies, serve as the representation of users with IAm.</a:t>
            </a:r>
            <a:endParaRPr sz="2000"/>
          </a:p>
        </p:txBody>
      </p:sp>
      <p:pic>
        <p:nvPicPr>
          <p:cNvPr id="127" name="Google Shape;127;p24"/>
          <p:cNvPicPr preferRelativeResize="0"/>
          <p:nvPr/>
        </p:nvPicPr>
        <p:blipFill rotWithShape="1">
          <a:blip r:embed="rId1"/>
          <a:srcRect r="3185" b="23989"/>
          <a:stretch>
            <a:fillRect/>
          </a:stretch>
        </p:blipFill>
        <p:spPr>
          <a:xfrm>
            <a:off x="1283300" y="1935775"/>
            <a:ext cx="6309075" cy="2287775"/>
          </a:xfrm>
          <a:prstGeom prst="rect">
            <a:avLst/>
          </a:prstGeom>
          <a:noFill/>
          <a:ln>
            <a:noFill/>
          </a:ln>
        </p:spPr>
      </p:pic>
      <p:pic>
        <p:nvPicPr>
          <p:cNvPr id="128" name="Google Shape;128;p24"/>
          <p:cNvPicPr preferRelativeResize="0"/>
          <p:nvPr/>
        </p:nvPicPr>
        <p:blipFill>
          <a:blip r:embed="rId2"/>
          <a:stretch>
            <a:fillRect/>
          </a:stretch>
        </p:blipFill>
        <p:spPr>
          <a:xfrm>
            <a:off x="1283300" y="4350000"/>
            <a:ext cx="5943600" cy="428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0"/>
            <a:ext cx="8520600" cy="8625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SzPts val="990"/>
              <a:buNone/>
            </a:pPr>
            <a:r>
              <a:rPr lang="en-GB" sz="174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endParaRPr sz="174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150000"/>
              </a:lnSpc>
              <a:spcBef>
                <a:spcPts val="0"/>
              </a:spcBef>
              <a:spcAft>
                <a:spcPts val="0"/>
              </a:spcAft>
              <a:buSzPts val="990"/>
              <a:buNone/>
            </a:pPr>
            <a:r>
              <a:rPr lang="en-GB" sz="1740">
                <a:solidFill>
                  <a:srgbClr val="000000"/>
                </a:solidFill>
                <a:latin typeface="Times New Roman" panose="02020603050405020304"/>
                <a:ea typeface="Times New Roman" panose="02020603050405020304"/>
                <a:cs typeface="Times New Roman" panose="02020603050405020304"/>
                <a:sym typeface="Times New Roman" panose="02020603050405020304"/>
              </a:rPr>
              <a:t>Web Pages :</a:t>
            </a:r>
            <a:endParaRPr sz="174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150000"/>
              </a:lnSpc>
              <a:spcBef>
                <a:spcPts val="0"/>
              </a:spcBef>
              <a:spcAft>
                <a:spcPts val="0"/>
              </a:spcAft>
              <a:buSzPts val="990"/>
              <a:buNone/>
            </a:pPr>
            <a:r>
              <a:rPr lang="en-GB" sz="1560">
                <a:solidFill>
                  <a:srgbClr val="000000"/>
                </a:solidFill>
                <a:latin typeface="Times New Roman" panose="02020603050405020304"/>
                <a:ea typeface="Times New Roman" panose="02020603050405020304"/>
                <a:cs typeface="Times New Roman" panose="02020603050405020304"/>
                <a:sym typeface="Times New Roman" panose="02020603050405020304"/>
              </a:rPr>
              <a:t>Home Page:</a:t>
            </a:r>
            <a:endParaRPr sz="4080"/>
          </a:p>
        </p:txBody>
      </p:sp>
      <p:pic>
        <p:nvPicPr>
          <p:cNvPr id="134" name="Google Shape;134;p25"/>
          <p:cNvPicPr preferRelativeResize="0"/>
          <p:nvPr/>
        </p:nvPicPr>
        <p:blipFill>
          <a:blip r:embed="rId1"/>
          <a:stretch>
            <a:fillRect/>
          </a:stretch>
        </p:blipFill>
        <p:spPr>
          <a:xfrm>
            <a:off x="452375" y="1148500"/>
            <a:ext cx="7446499" cy="38545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700">
                <a:solidFill>
                  <a:srgbClr val="000000"/>
                </a:solidFill>
                <a:latin typeface="Times New Roman" panose="02020603050405020304"/>
                <a:ea typeface="Times New Roman" panose="02020603050405020304"/>
                <a:cs typeface="Times New Roman" panose="02020603050405020304"/>
                <a:sym typeface="Times New Roman" panose="02020603050405020304"/>
              </a:rPr>
              <a:t>Admin Login Page :</a:t>
            </a:r>
            <a:endParaRPr sz="4500"/>
          </a:p>
        </p:txBody>
      </p:sp>
      <p:pic>
        <p:nvPicPr>
          <p:cNvPr id="140" name="Google Shape;140;p26"/>
          <p:cNvPicPr preferRelativeResize="0"/>
          <p:nvPr/>
        </p:nvPicPr>
        <p:blipFill>
          <a:blip r:embed="rId1"/>
          <a:stretch>
            <a:fillRect/>
          </a:stretch>
        </p:blipFill>
        <p:spPr>
          <a:xfrm>
            <a:off x="220950" y="719050"/>
            <a:ext cx="8384601" cy="4299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Car owner Registration Page:</a:t>
            </a:r>
            <a:endParaRPr sz="4400"/>
          </a:p>
        </p:txBody>
      </p:sp>
      <p:pic>
        <p:nvPicPr>
          <p:cNvPr id="146" name="Google Shape;146;p27"/>
          <p:cNvPicPr preferRelativeResize="0"/>
          <p:nvPr/>
        </p:nvPicPr>
        <p:blipFill>
          <a:blip r:embed="rId1"/>
          <a:stretch>
            <a:fillRect/>
          </a:stretch>
        </p:blipFill>
        <p:spPr>
          <a:xfrm>
            <a:off x="311700" y="695750"/>
            <a:ext cx="8293851" cy="42532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700">
                <a:solidFill>
                  <a:srgbClr val="000000"/>
                </a:solidFill>
                <a:latin typeface="Times New Roman" panose="02020603050405020304"/>
                <a:ea typeface="Times New Roman" panose="02020603050405020304"/>
                <a:cs typeface="Times New Roman" panose="02020603050405020304"/>
                <a:sym typeface="Times New Roman" panose="02020603050405020304"/>
              </a:rPr>
              <a:t>Car owner Login Page:</a:t>
            </a:r>
            <a:endParaRPr sz="4500"/>
          </a:p>
        </p:txBody>
      </p:sp>
      <p:pic>
        <p:nvPicPr>
          <p:cNvPr id="152" name="Google Shape;152;p28"/>
          <p:cNvPicPr preferRelativeResize="0"/>
          <p:nvPr/>
        </p:nvPicPr>
        <p:blipFill>
          <a:blip r:embed="rId1"/>
          <a:stretch>
            <a:fillRect/>
          </a:stretch>
        </p:blipFill>
        <p:spPr>
          <a:xfrm>
            <a:off x="224450" y="733900"/>
            <a:ext cx="8518856" cy="4409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700">
                <a:solidFill>
                  <a:srgbClr val="000000"/>
                </a:solidFill>
                <a:latin typeface="Times New Roman" panose="02020603050405020304"/>
                <a:ea typeface="Times New Roman" panose="02020603050405020304"/>
                <a:cs typeface="Times New Roman" panose="02020603050405020304"/>
                <a:sym typeface="Times New Roman" panose="02020603050405020304"/>
              </a:rPr>
              <a:t>Customer Registration Page :</a:t>
            </a:r>
            <a:endParaRPr sz="4600"/>
          </a:p>
        </p:txBody>
      </p:sp>
      <p:pic>
        <p:nvPicPr>
          <p:cNvPr id="158" name="Google Shape;158;p29"/>
          <p:cNvPicPr preferRelativeResize="0"/>
          <p:nvPr/>
        </p:nvPicPr>
        <p:blipFill>
          <a:blip r:embed="rId1"/>
          <a:stretch>
            <a:fillRect/>
          </a:stretch>
        </p:blipFill>
        <p:spPr>
          <a:xfrm>
            <a:off x="84375" y="686450"/>
            <a:ext cx="8520600" cy="442415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800">
                <a:solidFill>
                  <a:srgbClr val="000000"/>
                </a:solidFill>
                <a:latin typeface="Times New Roman" panose="02020603050405020304"/>
                <a:ea typeface="Times New Roman" panose="02020603050405020304"/>
                <a:cs typeface="Times New Roman" panose="02020603050405020304"/>
                <a:sym typeface="Times New Roman" panose="02020603050405020304"/>
              </a:rPr>
              <a:t>Customer Login Page:</a:t>
            </a:r>
            <a:endParaRPr sz="4600"/>
          </a:p>
        </p:txBody>
      </p:sp>
      <p:pic>
        <p:nvPicPr>
          <p:cNvPr id="164" name="Google Shape;164;p30"/>
          <p:cNvPicPr preferRelativeResize="0"/>
          <p:nvPr/>
        </p:nvPicPr>
        <p:blipFill>
          <a:blip r:embed="rId1"/>
          <a:stretch>
            <a:fillRect/>
          </a:stretch>
        </p:blipFill>
        <p:spPr>
          <a:xfrm>
            <a:off x="204550" y="711225"/>
            <a:ext cx="8385050" cy="4353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68" name="Shape 168"/>
        <p:cNvGrpSpPr/>
        <p:nvPr/>
      </p:nvGrpSpPr>
      <p:grpSpPr>
        <a:xfrm>
          <a:off x="0" y="0"/>
          <a:ext cx="0" cy="0"/>
          <a:chOff x="0" y="0"/>
          <a:chExt cx="0" cy="0"/>
        </a:xfrm>
      </p:grpSpPr>
      <p:sp>
        <p:nvSpPr>
          <p:cNvPr id="169" name="Google Shape;169;p31"/>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Car owner add / view cars :</a:t>
            </a:r>
            <a:endParaRPr sz="4500"/>
          </a:p>
        </p:txBody>
      </p:sp>
      <p:pic>
        <p:nvPicPr>
          <p:cNvPr id="170" name="Google Shape;170;p31"/>
          <p:cNvPicPr preferRelativeResize="0"/>
          <p:nvPr/>
        </p:nvPicPr>
        <p:blipFill>
          <a:blip r:embed="rId1"/>
          <a:stretch>
            <a:fillRect/>
          </a:stretch>
        </p:blipFill>
        <p:spPr>
          <a:xfrm>
            <a:off x="311700" y="702324"/>
            <a:ext cx="8221125" cy="4281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l" rtl="0">
              <a:lnSpc>
                <a:spcPct val="150000"/>
              </a:lnSpc>
              <a:spcBef>
                <a:spcPts val="2000"/>
              </a:spcBef>
              <a:spcAft>
                <a:spcPts val="600"/>
              </a:spcAft>
              <a:buNone/>
            </a:pPr>
            <a:r>
              <a:rPr lang="en-GB" sz="1800">
                <a:solidFill>
                  <a:srgbClr val="000000"/>
                </a:solidFill>
                <a:latin typeface="Times New Roman" panose="02020603050405020304"/>
                <a:ea typeface="Times New Roman" panose="02020603050405020304"/>
                <a:cs typeface="Times New Roman" panose="02020603050405020304"/>
                <a:sym typeface="Times New Roman" panose="02020603050405020304"/>
              </a:rPr>
              <a:t>Project Description:</a:t>
            </a:r>
            <a:endParaRPr lang="en-GB" sz="18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64" name="Google Shape;64;p14"/>
          <p:cNvSpPr txBox="1"/>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457200" algn="just" rtl="0">
              <a:lnSpc>
                <a:spcPct val="150000"/>
              </a:lnSpc>
              <a:spcBef>
                <a:spcPts val="0"/>
              </a:spcBef>
              <a:spcAft>
                <a:spcPts val="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The online car sale project  website is a comprehensive  website for selling cars .This website allows  customers to search the  cars and view all car details about each car such as specifications and features. The owner can easily establish a listing  by entering vital information and adding images. And the website also has  advanced search criteria , which helps consumers identify the cars that fit their individual needs  and tastes. The website also offers secure payment  processing and customer authentication  transactions are safe and secure. By including these elements  the online car sale  website streamlines the purchasing and selling procedure, making it more. And also The website all data will be stored securely  in a database.</a:t>
            </a:r>
            <a:endParaRPr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1200"/>
              </a:spcAft>
              <a:buNone/>
            </a:pP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74" name="Shape 174"/>
        <p:cNvGrpSpPr/>
        <p:nvPr/>
      </p:nvGrpSpPr>
      <p:grpSpPr>
        <a:xfrm>
          <a:off x="0" y="0"/>
          <a:ext cx="0" cy="0"/>
          <a:chOff x="0" y="0"/>
          <a:chExt cx="0" cy="0"/>
        </a:xfrm>
      </p:grpSpPr>
      <p:sp>
        <p:nvSpPr>
          <p:cNvPr id="175" name="Google Shape;175;p32"/>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700">
                <a:solidFill>
                  <a:srgbClr val="000000"/>
                </a:solidFill>
                <a:latin typeface="Times New Roman" panose="02020603050405020304"/>
                <a:ea typeface="Times New Roman" panose="02020603050405020304"/>
                <a:cs typeface="Times New Roman" panose="02020603050405020304"/>
                <a:sym typeface="Times New Roman" panose="02020603050405020304"/>
              </a:rPr>
              <a:t>Customers view the requested car.:</a:t>
            </a:r>
            <a:endParaRPr sz="4500"/>
          </a:p>
        </p:txBody>
      </p:sp>
      <p:pic>
        <p:nvPicPr>
          <p:cNvPr id="176" name="Google Shape;176;p32"/>
          <p:cNvPicPr preferRelativeResize="0"/>
          <p:nvPr/>
        </p:nvPicPr>
        <p:blipFill>
          <a:blip r:embed="rId1"/>
          <a:stretch>
            <a:fillRect/>
          </a:stretch>
        </p:blipFill>
        <p:spPr>
          <a:xfrm>
            <a:off x="181873" y="684850"/>
            <a:ext cx="8520600" cy="44241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80" name="Shape 180"/>
        <p:cNvGrpSpPr/>
        <p:nvPr/>
      </p:nvGrpSpPr>
      <p:grpSpPr>
        <a:xfrm>
          <a:off x="0" y="0"/>
          <a:ext cx="0" cy="0"/>
          <a:chOff x="0" y="0"/>
          <a:chExt cx="0" cy="0"/>
        </a:xfrm>
      </p:grpSpPr>
      <p:sp>
        <p:nvSpPr>
          <p:cNvPr id="181" name="Google Shape;181;p33"/>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1900">
                <a:solidFill>
                  <a:srgbClr val="000000"/>
                </a:solidFill>
                <a:latin typeface="Times New Roman" panose="02020603050405020304"/>
                <a:ea typeface="Times New Roman" panose="02020603050405020304"/>
                <a:cs typeface="Times New Roman" panose="02020603050405020304"/>
                <a:sym typeface="Times New Roman" panose="02020603050405020304"/>
              </a:rPr>
              <a:t>View orders :</a:t>
            </a:r>
            <a:endParaRPr sz="4600"/>
          </a:p>
        </p:txBody>
      </p:sp>
      <p:pic>
        <p:nvPicPr>
          <p:cNvPr id="182" name="Google Shape;182;p33"/>
          <p:cNvPicPr preferRelativeResize="0"/>
          <p:nvPr/>
        </p:nvPicPr>
        <p:blipFill>
          <a:blip r:embed="rId1"/>
          <a:stretch>
            <a:fillRect/>
          </a:stretch>
        </p:blipFill>
        <p:spPr>
          <a:xfrm>
            <a:off x="385675" y="753199"/>
            <a:ext cx="8604100" cy="4481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86" name="Shape 186"/>
        <p:cNvGrpSpPr/>
        <p:nvPr/>
      </p:nvGrpSpPr>
      <p:grpSpPr>
        <a:xfrm>
          <a:off x="0" y="0"/>
          <a:ext cx="0" cy="0"/>
          <a:chOff x="0" y="0"/>
          <a:chExt cx="0" cy="0"/>
        </a:xfrm>
      </p:grpSpPr>
      <p:sp>
        <p:nvSpPr>
          <p:cNvPr id="187" name="Google Shape;187;p34"/>
          <p:cNvSpPr txBox="1"/>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p>
        </p:txBody>
      </p:sp>
      <p:sp>
        <p:nvSpPr>
          <p:cNvPr id="188" name="Google Shape;188;p34"/>
          <p:cNvSpPr txBox="1"/>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p>
        </p:txBody>
      </p:sp>
      <p:pic>
        <p:nvPicPr>
          <p:cNvPr id="189" name="Google Shape;189;p34"/>
          <p:cNvPicPr preferRelativeResize="0"/>
          <p:nvPr/>
        </p:nvPicPr>
        <p:blipFill>
          <a:blip r:embed="rId1"/>
          <a:stretch>
            <a:fillRect/>
          </a:stretch>
        </p:blipFill>
        <p:spPr>
          <a:xfrm>
            <a:off x="-275576" y="76125"/>
            <a:ext cx="9897850" cy="4854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8" name="Shape 68"/>
        <p:cNvGrpSpPr/>
        <p:nvPr/>
      </p:nvGrpSpPr>
      <p:grpSpPr>
        <a:xfrm>
          <a:off x="0" y="0"/>
          <a:ext cx="0" cy="0"/>
          <a:chOff x="0" y="0"/>
          <a:chExt cx="0" cy="0"/>
        </a:xfrm>
      </p:grpSpPr>
      <p:sp>
        <p:nvSpPr>
          <p:cNvPr id="69" name="Google Shape;69;p15"/>
          <p:cNvSpPr txBox="1"/>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GB" sz="2600">
                <a:solidFill>
                  <a:srgbClr val="000000"/>
                </a:solidFill>
                <a:latin typeface="Times New Roman" panose="02020603050405020304"/>
                <a:ea typeface="Times New Roman" panose="02020603050405020304"/>
                <a:cs typeface="Times New Roman" panose="02020603050405020304"/>
                <a:sym typeface="Times New Roman" panose="02020603050405020304"/>
              </a:rPr>
              <a:t>In our  website we have three modules: </a:t>
            </a:r>
            <a:endParaRPr sz="2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3200400" lvl="0" indent="-393700" algn="just" rtl="0">
              <a:lnSpc>
                <a:spcPct val="150000"/>
              </a:lnSpc>
              <a:spcBef>
                <a:spcPts val="0"/>
              </a:spcBef>
              <a:spcAft>
                <a:spcPts val="0"/>
              </a:spcAft>
              <a:buClr>
                <a:srgbClr val="000000"/>
              </a:buClr>
              <a:buSzPts val="2600"/>
              <a:buFont typeface="Times New Roman" panose="02020603050405020304"/>
              <a:buAutoNum type="arabicPeriod"/>
            </a:pPr>
            <a:r>
              <a:rPr lang="en-GB" sz="2600">
                <a:solidFill>
                  <a:srgbClr val="000000"/>
                </a:solidFill>
                <a:latin typeface="Times New Roman" panose="02020603050405020304"/>
                <a:ea typeface="Times New Roman" panose="02020603050405020304"/>
                <a:cs typeface="Times New Roman" panose="02020603050405020304"/>
                <a:sym typeface="Times New Roman" panose="02020603050405020304"/>
              </a:rPr>
              <a:t>Admin </a:t>
            </a:r>
            <a:endParaRPr sz="2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3200400" lvl="0" indent="-393700" algn="just" rtl="0">
              <a:lnSpc>
                <a:spcPct val="150000"/>
              </a:lnSpc>
              <a:spcBef>
                <a:spcPts val="0"/>
              </a:spcBef>
              <a:spcAft>
                <a:spcPts val="0"/>
              </a:spcAft>
              <a:buClr>
                <a:srgbClr val="000000"/>
              </a:buClr>
              <a:buSzPts val="2600"/>
              <a:buFont typeface="Times New Roman" panose="02020603050405020304"/>
              <a:buAutoNum type="arabicPeriod"/>
            </a:pPr>
            <a:r>
              <a:rPr lang="en-GB" sz="2600">
                <a:solidFill>
                  <a:srgbClr val="000000"/>
                </a:solidFill>
                <a:latin typeface="Times New Roman" panose="02020603050405020304"/>
                <a:ea typeface="Times New Roman" panose="02020603050405020304"/>
                <a:cs typeface="Times New Roman" panose="02020603050405020304"/>
                <a:sym typeface="Times New Roman" panose="02020603050405020304"/>
              </a:rPr>
              <a:t>Car owner</a:t>
            </a:r>
            <a:endParaRPr sz="2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3200400" lvl="0" indent="-393700" algn="just" rtl="0">
              <a:lnSpc>
                <a:spcPct val="150000"/>
              </a:lnSpc>
              <a:spcBef>
                <a:spcPts val="0"/>
              </a:spcBef>
              <a:spcAft>
                <a:spcPts val="0"/>
              </a:spcAft>
              <a:buClr>
                <a:srgbClr val="000000"/>
              </a:buClr>
              <a:buSzPts val="2600"/>
              <a:buFont typeface="Times New Roman" panose="02020603050405020304"/>
              <a:buAutoNum type="arabicPeriod"/>
            </a:pPr>
            <a:r>
              <a:rPr lang="en-GB" sz="2600">
                <a:solidFill>
                  <a:srgbClr val="000000"/>
                </a:solidFill>
                <a:latin typeface="Times New Roman" panose="02020603050405020304"/>
                <a:ea typeface="Times New Roman" panose="02020603050405020304"/>
                <a:cs typeface="Times New Roman" panose="02020603050405020304"/>
                <a:sym typeface="Times New Roman" panose="02020603050405020304"/>
              </a:rPr>
              <a:t>Customer</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3" name="Shape 73"/>
        <p:cNvGrpSpPr/>
        <p:nvPr/>
      </p:nvGrpSpPr>
      <p:grpSpPr>
        <a:xfrm>
          <a:off x="0" y="0"/>
          <a:ext cx="0" cy="0"/>
          <a:chOff x="0" y="0"/>
          <a:chExt cx="0" cy="0"/>
        </a:xfrm>
      </p:grpSpPr>
      <p:sp>
        <p:nvSpPr>
          <p:cNvPr id="74" name="Google Shape;74;p16"/>
          <p:cNvSpPr txBox="1"/>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457200" algn="just" rtl="0">
              <a:lnSpc>
                <a:spcPct val="150000"/>
              </a:lnSpc>
              <a:spcBef>
                <a:spcPts val="0"/>
              </a:spcBef>
              <a:spcAft>
                <a:spcPts val="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In this website the admin will have predefined login credentials like username and password to login into this website.</a:t>
            </a:r>
            <a:endParaRPr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150000"/>
              </a:lnSpc>
              <a:spcBef>
                <a:spcPts val="0"/>
              </a:spcBef>
              <a:spcAft>
                <a:spcPts val="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	After login admin can add locations and view locations. The car owner can register into this website with basic information like name, phone number, email,password address etc. After registration the admin can view and verify the car owners. After the verification the car owners can login into this website with a registered email and password. The car owner can add the car details on this website and  also the car owner can view the added cars. The admin can view the cars which are added by the owner and verify the cars. The verified cars are only viewed by the customer.</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79" name="Google Shape;79;p17"/>
          <p:cNvSpPr txBox="1"/>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500">
                <a:solidFill>
                  <a:srgbClr val="000000"/>
                </a:solidFill>
                <a:latin typeface="Times New Roman" panose="02020603050405020304"/>
                <a:ea typeface="Times New Roman" panose="02020603050405020304"/>
                <a:cs typeface="Times New Roman" panose="02020603050405020304"/>
                <a:sym typeface="Times New Roman" panose="02020603050405020304"/>
              </a:rPr>
              <a:t>The customer can register into this website with details like name, phone number, email, password and address etc. The customer can login into this website with a registered email and password. The customer can view the cars and search the cars and choose one of  the cars  and send a request to the car owner to buy the car. If the customer wants to cancel the request they are able to cancel. All requested cars can be viewed by the car owner and admin on the website.</a:t>
            </a:r>
            <a:endParaRPr sz="15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457200" algn="just" rtl="0">
              <a:lnSpc>
                <a:spcPct val="150000"/>
              </a:lnSpc>
              <a:spcBef>
                <a:spcPts val="0"/>
              </a:spcBef>
              <a:spcAft>
                <a:spcPts val="0"/>
              </a:spcAft>
              <a:buNone/>
            </a:pPr>
            <a:r>
              <a:rPr lang="en-GB" sz="1500">
                <a:solidFill>
                  <a:srgbClr val="000000"/>
                </a:solidFill>
                <a:latin typeface="Times New Roman" panose="02020603050405020304"/>
                <a:ea typeface="Times New Roman" panose="02020603050405020304"/>
                <a:cs typeface="Times New Roman" panose="02020603050405020304"/>
                <a:sym typeface="Times New Roman" panose="02020603050405020304"/>
              </a:rPr>
              <a:t>Here if a customer wants to chat with a car owner the customer can chat with the car owner regarding car details and car transportation. The car owner will dispatch the order after the  status will be changed to make payment to the customer module. The customer will make the payment and receive the car. and the 10 % of payment will be transferred to the admin. The whole history can be viewed by the admin  and the car owner and also customers on the website.</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TABLE OF CONTENTS:</a:t>
            </a:r>
            <a:endParaRPr lang="en-GB"/>
          </a:p>
        </p:txBody>
      </p:sp>
      <p:sp>
        <p:nvSpPr>
          <p:cNvPr id="85" name="Google Shape;85;p18"/>
          <p:cNvSpPr txBox="1"/>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900" b="1">
                <a:solidFill>
                  <a:srgbClr val="000000"/>
                </a:solidFill>
                <a:latin typeface="Roboto Serif"/>
                <a:ea typeface="Roboto Serif"/>
                <a:cs typeface="Roboto Serif"/>
                <a:sym typeface="Roboto Serif"/>
              </a:rPr>
              <a:t>In Website we are using these Amazon Web  Services like: </a:t>
            </a:r>
            <a:endParaRPr sz="1900" b="1">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endParaRPr lang="en-GB"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VPC(Virtual Private Cloud)</a:t>
            </a:r>
            <a:endParaRPr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RDS(Relational Database System)</a:t>
            </a:r>
            <a:endParaRPr lang="en-GB"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EC2 (Elastic Cloud Computing)</a:t>
            </a:r>
            <a:endParaRPr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SES(Simple Email Service)</a:t>
            </a:r>
            <a:endParaRPr sz="1900">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S3 Bucket (simple </a:t>
            </a:r>
            <a:r>
              <a:rPr lang="en-GB" sz="1900">
                <a:solidFill>
                  <a:srgbClr val="000000"/>
                </a:solidFill>
                <a:latin typeface="Roboto Serif"/>
                <a:ea typeface="Roboto Serif"/>
                <a:cs typeface="Roboto Serif"/>
                <a:sym typeface="Roboto Serif"/>
              </a:rPr>
              <a:t>survive</a:t>
            </a:r>
            <a:r>
              <a:rPr lang="en-GB" sz="1900">
                <a:solidFill>
                  <a:srgbClr val="000000"/>
                </a:solidFill>
                <a:latin typeface="Roboto Serif"/>
                <a:ea typeface="Roboto Serif"/>
                <a:cs typeface="Roboto Serif"/>
                <a:sym typeface="Roboto Serif"/>
              </a:rPr>
              <a:t> storage)</a:t>
            </a:r>
            <a:endParaRPr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r>
              <a:rPr lang="en-GB" sz="1900">
                <a:solidFill>
                  <a:srgbClr val="000000"/>
                </a:solidFill>
                <a:latin typeface="Roboto Serif"/>
                <a:ea typeface="Roboto Serif"/>
                <a:cs typeface="Roboto Serif"/>
                <a:sym typeface="Roboto Serif"/>
              </a:rPr>
              <a:t>IAM User</a:t>
            </a:r>
            <a:endParaRPr sz="1900">
              <a:solidFill>
                <a:srgbClr val="000000"/>
              </a:solidFill>
              <a:latin typeface="Roboto Serif"/>
              <a:ea typeface="Roboto Serif"/>
              <a:cs typeface="Roboto Serif"/>
              <a:sym typeface="Roboto Serif"/>
            </a:endParaRPr>
          </a:p>
          <a:p>
            <a:pPr marL="457200" lvl="0" indent="-349250" algn="l" rtl="0">
              <a:spcBef>
                <a:spcPts val="0"/>
              </a:spcBef>
              <a:spcAft>
                <a:spcPts val="0"/>
              </a:spcAft>
              <a:buClr>
                <a:srgbClr val="000000"/>
              </a:buClr>
              <a:buSzPts val="1900"/>
              <a:buFont typeface="Roboto Serif"/>
              <a:buAutoNum type="arabicPeriod"/>
            </a:pPr>
            <a:endParaRPr>
              <a:latin typeface="Roboto Serif"/>
              <a:ea typeface="Roboto Serif"/>
              <a:cs typeface="Roboto Serif"/>
              <a:sym typeface="Roboto Serif"/>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457200" lvl="0" indent="-336550" algn="l" rtl="0">
              <a:lnSpc>
                <a:spcPct val="150000"/>
              </a:lnSpc>
              <a:spcBef>
                <a:spcPts val="1800"/>
              </a:spcBef>
              <a:spcAft>
                <a:spcPts val="0"/>
              </a:spcAft>
              <a:buClr>
                <a:srgbClr val="000000"/>
              </a:buClr>
              <a:buSzPts val="1700"/>
              <a:buFont typeface="Times New Roman" panose="02020603050405020304"/>
              <a:buAutoNum type="arabicPeriod"/>
            </a:pPr>
            <a:r>
              <a:rPr lang="en-GB" sz="1700">
                <a:solidFill>
                  <a:srgbClr val="000000"/>
                </a:solidFill>
                <a:latin typeface="Times New Roman" panose="02020603050405020304"/>
                <a:ea typeface="Times New Roman" panose="02020603050405020304"/>
                <a:cs typeface="Times New Roman" panose="02020603050405020304"/>
                <a:sym typeface="Times New Roman" panose="02020603050405020304"/>
              </a:rPr>
              <a:t> VPC(Virtual Private Cloud):</a:t>
            </a:r>
            <a:endParaRPr sz="4300"/>
          </a:p>
        </p:txBody>
      </p:sp>
      <p:sp>
        <p:nvSpPr>
          <p:cNvPr id="91" name="Google Shape;91;p19"/>
          <p:cNvSpPr txBox="1"/>
          <p:nvPr>
            <p:ph type="body" idx="1"/>
          </p:nvPr>
        </p:nvSpPr>
        <p:spPr>
          <a:xfrm>
            <a:off x="311700" y="906900"/>
            <a:ext cx="8520600" cy="36621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300">
                <a:solidFill>
                  <a:srgbClr val="000000"/>
                </a:solidFill>
                <a:latin typeface="Times New Roman" panose="02020603050405020304"/>
                <a:ea typeface="Times New Roman" panose="02020603050405020304"/>
                <a:cs typeface="Times New Roman" panose="02020603050405020304"/>
                <a:sym typeface="Times New Roman" panose="02020603050405020304"/>
              </a:rPr>
              <a:t>The amazon accounts are the only ways to access this virtual network. We can start an EC2 instance with VPC`s improving network resource management and security. Amazon VPC enables you to build a virtual network in the aws cloud. We can host the necessary resources and manage access to those resources in the VPC, a private area of amazon that we access or control.</a:t>
            </a:r>
            <a:endParaRPr sz="13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lvl="0" indent="0" algn="just" rtl="0">
              <a:lnSpc>
                <a:spcPct val="150000"/>
              </a:lnSpc>
              <a:spcBef>
                <a:spcPts val="0"/>
              </a:spcBef>
              <a:spcAft>
                <a:spcPts val="0"/>
              </a:spcAft>
              <a:buNone/>
            </a:pPr>
            <a:endParaRPr sz="13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92" name="Google Shape;92;p19"/>
          <p:cNvPicPr preferRelativeResize="0"/>
          <p:nvPr/>
        </p:nvPicPr>
        <p:blipFill>
          <a:blip r:embed="rId1"/>
          <a:stretch>
            <a:fillRect/>
          </a:stretch>
        </p:blipFill>
        <p:spPr>
          <a:xfrm>
            <a:off x="1600200" y="2207625"/>
            <a:ext cx="5943600" cy="2828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1800"/>
              </a:spcBef>
              <a:spcAft>
                <a:spcPts val="60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2.	RDS(Relational Database System):</a:t>
            </a:r>
            <a:endPar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98" name="Google Shape;98;p20"/>
          <p:cNvSpPr txBox="1"/>
          <p:nvPr>
            <p:ph type="body" idx="1"/>
          </p:nvPr>
        </p:nvSpPr>
        <p:spPr>
          <a:xfrm>
            <a:off x="202950" y="901650"/>
            <a:ext cx="8520600" cy="33402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300">
                <a:solidFill>
                  <a:srgbClr val="000000"/>
                </a:solidFill>
                <a:latin typeface="Times New Roman" panose="02020603050405020304"/>
                <a:ea typeface="Times New Roman" panose="02020603050405020304"/>
                <a:cs typeface="Times New Roman" panose="02020603050405020304"/>
                <a:sym typeface="Times New Roman" panose="02020603050405020304"/>
              </a:rPr>
              <a:t>Aws Relational Database System(RDS) is one of the major services. RDS is a fully managed database service that provides MYSQL databases for easy application interaction.  By revealing developers of database management responsibilities, RDS improves efficiency  and productivity by freeing up developer time for application development. Amazon RDS keeps our database software secure and up-to-date, automatically.</a:t>
            </a:r>
            <a:endParaRPr sz="1900"/>
          </a:p>
        </p:txBody>
      </p:sp>
      <p:pic>
        <p:nvPicPr>
          <p:cNvPr id="99" name="Google Shape;99;p20"/>
          <p:cNvPicPr preferRelativeResize="0"/>
          <p:nvPr/>
        </p:nvPicPr>
        <p:blipFill>
          <a:blip r:embed="rId1"/>
          <a:stretch>
            <a:fillRect/>
          </a:stretch>
        </p:blipFill>
        <p:spPr>
          <a:xfrm>
            <a:off x="1545825" y="2185900"/>
            <a:ext cx="5943600" cy="2676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292850"/>
            <a:ext cx="8520600" cy="801000"/>
          </a:xfrm>
          <a:prstGeom prst="rect">
            <a:avLst/>
          </a:prstGeom>
        </p:spPr>
        <p:txBody>
          <a:bodyPr spcFirstLastPara="1" wrap="square" lIns="91425" tIns="91425" rIns="91425" bIns="91425" anchor="t" anchorCtr="0">
            <a:normAutofit/>
          </a:bodyPr>
          <a:lstStyle/>
          <a:p>
            <a:pPr marL="0" lvl="0" indent="0" algn="just" rtl="0">
              <a:lnSpc>
                <a:spcPct val="150000"/>
              </a:lnSpc>
              <a:spcBef>
                <a:spcPts val="1800"/>
              </a:spcBef>
              <a:spcAft>
                <a:spcPts val="600"/>
              </a:spcAft>
              <a:buNone/>
            </a:pPr>
            <a:r>
              <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rPr>
              <a:t>3.	EC2(Eclectic Compute Cloud):</a:t>
            </a:r>
            <a:endParaRPr lang="en-GB" sz="160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05" name="Google Shape;105;p21"/>
          <p:cNvSpPr txBox="1"/>
          <p:nvPr>
            <p:ph type="body" idx="1"/>
          </p:nvPr>
        </p:nvSpPr>
        <p:spPr>
          <a:xfrm>
            <a:off x="311700" y="743800"/>
            <a:ext cx="8520600" cy="3825300"/>
          </a:xfrm>
          <a:prstGeom prst="rect">
            <a:avLst/>
          </a:prstGeom>
        </p:spPr>
        <p:txBody>
          <a:bodyPr spcFirstLastPara="1" wrap="square" lIns="91425" tIns="91425" rIns="91425" bIns="91425" anchor="t" anchorCtr="0">
            <a:normAutofit/>
          </a:bodyPr>
          <a:lstStyle/>
          <a:p>
            <a:pPr marL="457200" lvl="0" indent="0" algn="just" rtl="0">
              <a:lnSpc>
                <a:spcPct val="150000"/>
              </a:lnSpc>
              <a:spcBef>
                <a:spcPts val="0"/>
              </a:spcBef>
              <a:spcAft>
                <a:spcPts val="0"/>
              </a:spcAft>
              <a:buNone/>
            </a:pPr>
            <a:r>
              <a:rPr lang="en-GB" sz="1300">
                <a:solidFill>
                  <a:srgbClr val="000000"/>
                </a:solidFill>
                <a:latin typeface="Times New Roman" panose="02020603050405020304"/>
                <a:ea typeface="Times New Roman" panose="02020603050405020304"/>
                <a:cs typeface="Times New Roman" panose="02020603050405020304"/>
                <a:sym typeface="Times New Roman" panose="02020603050405020304"/>
              </a:rPr>
              <a:t> In Aws amazon Ec2, a cloud computing platform provides a secure and  processing environment. It is used for remote desktop applications to establish a connection between amazon EC2 instances produced from most. Windows Amazon Machinery Images(AIMs). Since you have been added to the aws directory service, use the administrator's username and password while using the desktop. Where in this EC2 instance we host our website. By using an EC2 instance we can easily host our application in a virtual environment, and using the public and private key we access our application globally.</a:t>
            </a:r>
            <a:endParaRPr sz="1900"/>
          </a:p>
        </p:txBody>
      </p:sp>
      <p:pic>
        <p:nvPicPr>
          <p:cNvPr id="106" name="Google Shape;106;p21"/>
          <p:cNvPicPr preferRelativeResize="0"/>
          <p:nvPr/>
        </p:nvPicPr>
        <p:blipFill>
          <a:blip r:embed="rId1"/>
          <a:stretch>
            <a:fillRect/>
          </a:stretch>
        </p:blipFill>
        <p:spPr>
          <a:xfrm>
            <a:off x="1643700" y="2309700"/>
            <a:ext cx="5943600" cy="2681575"/>
          </a:xfrm>
          <a:prstGeom prst="rect">
            <a:avLst/>
          </a:prstGeom>
          <a:noFill/>
          <a:ln>
            <a:noFill/>
          </a:ln>
        </p:spPr>
      </p:pic>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6026</Words>
  <Application>WPS Presentation</Application>
  <PresentationFormat/>
  <Paragraphs>89</Paragraphs>
  <Slides>22</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vt:lpstr>
      <vt:lpstr>SimSun</vt:lpstr>
      <vt:lpstr>Wingdings</vt:lpstr>
      <vt:lpstr>Arial</vt:lpstr>
      <vt:lpstr>Amatic SC</vt:lpstr>
      <vt:lpstr>Source Code Pro</vt:lpstr>
      <vt:lpstr>Times New Roman</vt:lpstr>
      <vt:lpstr>Roboto Serif</vt:lpstr>
      <vt:lpstr>Microsoft YaHei</vt:lpstr>
      <vt:lpstr>Arial Unicode MS</vt:lpstr>
      <vt:lpstr>Beach Day</vt:lpstr>
      <vt:lpstr>Online Car sale </vt:lpstr>
      <vt:lpstr>Project Description:</vt:lpstr>
      <vt:lpstr>PowerPoint 演示文稿</vt:lpstr>
      <vt:lpstr>PowerPoint 演示文稿</vt:lpstr>
      <vt:lpstr>PowerPoint 演示文稿</vt:lpstr>
      <vt:lpstr>TABLE OF CONTENTS:</vt:lpstr>
      <vt:lpstr> VPC(Virtual Private Cloud):</vt:lpstr>
      <vt:lpstr>2.	RDS(Relational Database System):</vt:lpstr>
      <vt:lpstr>3.	EC2(Eclectic Compute Cloud):</vt:lpstr>
      <vt:lpstr>4. SES(Simple Email Service):</vt:lpstr>
      <vt:lpstr>5. S3 (Simple Storage Service)</vt:lpstr>
      <vt:lpstr>6.  	IAM User:</vt:lpstr>
      <vt:lpstr>Home Page:</vt:lpstr>
      <vt:lpstr>Admin Login Page :</vt:lpstr>
      <vt:lpstr>Car owner Registration Page:</vt:lpstr>
      <vt:lpstr>Car owner Login Page:</vt:lpstr>
      <vt:lpstr>Customer Registration Page :</vt:lpstr>
      <vt:lpstr>Customer Login Page:</vt:lpstr>
      <vt:lpstr>Car owner add / view cars :</vt:lpstr>
      <vt:lpstr>Customers view the requested car.:</vt:lpstr>
      <vt:lpstr>View orders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Car sale </dc:title>
  <dc:creator/>
  <cp:lastModifiedBy>komal</cp:lastModifiedBy>
  <cp:revision>2</cp:revision>
  <dcterms:created xsi:type="dcterms:W3CDTF">2024-12-09T15:05:51Z</dcterms:created>
  <dcterms:modified xsi:type="dcterms:W3CDTF">2024-12-09T15:13:42Z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F1E18379A7FD4DE3A65230D9E1FB19FC_12</vt:lpwstr>
  </property>
  <property fmtid="{D5CDD505-2E9C-101B-9397-08002B2CF9AE}" pid="3" name="KSOProductBuildVer">
    <vt:lpwstr>2057-12.2.0.18639</vt:lpwstr>
  </property>
</Properties>
</file>